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2" r:id="rId5"/>
    <p:sldId id="263" r:id="rId6"/>
    <p:sldId id="264" r:id="rId7"/>
    <p:sldId id="266" r:id="rId8"/>
    <p:sldId id="267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49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5905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46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7173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2934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5817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0962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5729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773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729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7147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AD89D-33B4-4EC2-8F12-21A759DB1724}" type="datetimeFigureOut">
              <a:rPr lang="fr-FR" smtClean="0"/>
              <a:t>16/01/2023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7089D-23F8-4593-835B-98480387C3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8116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0191"/>
            <a:ext cx="12531537" cy="867819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601" y="206012"/>
            <a:ext cx="811639" cy="71845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58" y="206012"/>
            <a:ext cx="1451483" cy="108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91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898832" y="1003310"/>
            <a:ext cx="2006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Description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747960" y="1507671"/>
            <a:ext cx="8307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err="1" smtClean="0">
                <a:solidFill>
                  <a:schemeClr val="accent4">
                    <a:lumMod val="50000"/>
                  </a:schemeClr>
                </a:solidFill>
              </a:rPr>
              <a:t>Boxplot</a:t>
            </a:r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 des variables City group et Type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519" y="2304365"/>
            <a:ext cx="7983064" cy="3781953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482246" y="3456677"/>
            <a:ext cx="26909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tx2"/>
                </a:solidFill>
              </a:rPr>
              <a:t>La standardisation permet dans la suite de régler les quelques valeurs aberrantes que nous pouvons apercevoir</a:t>
            </a:r>
            <a:endParaRPr lang="fr-FR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9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920" y="-56785"/>
            <a:ext cx="12579919" cy="8331329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7602583" y="138081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7550971" y="891678"/>
            <a:ext cx="179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 smtClean="0">
                <a:solidFill>
                  <a:schemeClr val="bg1"/>
                </a:solidFill>
              </a:rPr>
              <a:t>Problèmatique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602583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626084" y="3080840"/>
            <a:ext cx="1693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Description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1" name="Ellipse 10"/>
          <p:cNvSpPr/>
          <p:nvPr/>
        </p:nvSpPr>
        <p:spPr>
          <a:xfrm>
            <a:off x="7602583" y="4460685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7583374" y="5239573"/>
            <a:ext cx="171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Préprocessing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10093234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10140235" y="3080840"/>
            <a:ext cx="159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Modélisation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grpSp>
        <p:nvGrpSpPr>
          <p:cNvPr id="24" name="Groupe 23"/>
          <p:cNvGrpSpPr/>
          <p:nvPr/>
        </p:nvGrpSpPr>
        <p:grpSpPr>
          <a:xfrm>
            <a:off x="1071154" y="1606730"/>
            <a:ext cx="3304902" cy="3579223"/>
            <a:chOff x="1071154" y="1606730"/>
            <a:chExt cx="3304902" cy="3579223"/>
          </a:xfrm>
        </p:grpSpPr>
        <p:sp>
          <p:nvSpPr>
            <p:cNvPr id="5" name="Ellipse 4"/>
            <p:cNvSpPr/>
            <p:nvPr/>
          </p:nvSpPr>
          <p:spPr>
            <a:xfrm>
              <a:off x="1071154" y="1606730"/>
              <a:ext cx="3304902" cy="3579223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ZoneTexte 5"/>
            <p:cNvSpPr txBox="1"/>
            <p:nvPr/>
          </p:nvSpPr>
          <p:spPr>
            <a:xfrm>
              <a:off x="1449976" y="3814354"/>
              <a:ext cx="25472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600" b="1" dirty="0" smtClean="0">
                  <a:solidFill>
                    <a:schemeClr val="bg1"/>
                  </a:solidFill>
                </a:rPr>
                <a:t>PLAN</a:t>
              </a:r>
              <a:endParaRPr lang="fr-FR" sz="3600" b="1" dirty="0">
                <a:solidFill>
                  <a:schemeClr val="bg1"/>
                </a:solidFill>
              </a:endParaRPr>
            </a:p>
          </p:txBody>
        </p:sp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9218" y="1780107"/>
              <a:ext cx="2328772" cy="2328772"/>
            </a:xfrm>
            <a:prstGeom prst="rect">
              <a:avLst/>
            </a:prstGeom>
          </p:spPr>
        </p:pic>
      </p:grpSp>
      <p:sp>
        <p:nvSpPr>
          <p:cNvPr id="21" name="ZoneTexte 20"/>
          <p:cNvSpPr txBox="1"/>
          <p:nvPr/>
        </p:nvSpPr>
        <p:spPr>
          <a:xfrm>
            <a:off x="-147918" y="636091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9024608" y="6417139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6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920" y="-56785"/>
            <a:ext cx="12579919" cy="8331329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7602583" y="138081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7553789" y="855231"/>
            <a:ext cx="1791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 smtClean="0">
                <a:solidFill>
                  <a:schemeClr val="bg1"/>
                </a:solidFill>
              </a:rPr>
              <a:t>Problèmatique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7" name="Ellipse 16"/>
          <p:cNvSpPr/>
          <p:nvPr/>
        </p:nvSpPr>
        <p:spPr>
          <a:xfrm>
            <a:off x="1071154" y="1606730"/>
            <a:ext cx="3304902" cy="3579223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1449976" y="3814354"/>
            <a:ext cx="2547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 smtClean="0">
                <a:solidFill>
                  <a:schemeClr val="bg1"/>
                </a:solidFill>
              </a:rPr>
              <a:t>PLAN</a:t>
            </a:r>
            <a:endParaRPr lang="fr-FR" sz="3600" b="1" dirty="0">
              <a:solidFill>
                <a:schemeClr val="bg1"/>
              </a:solidFill>
            </a:endParaRPr>
          </a:p>
        </p:txBody>
      </p:sp>
      <p:sp>
        <p:nvSpPr>
          <p:cNvPr id="19" name="Ellipse 18"/>
          <p:cNvSpPr/>
          <p:nvPr/>
        </p:nvSpPr>
        <p:spPr>
          <a:xfrm>
            <a:off x="7602583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7699658" y="3054093"/>
            <a:ext cx="1499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Description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21" name="Ellipse 20"/>
          <p:cNvSpPr/>
          <p:nvPr/>
        </p:nvSpPr>
        <p:spPr>
          <a:xfrm>
            <a:off x="7602583" y="4460685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Ellipse 21"/>
          <p:cNvSpPr/>
          <p:nvPr/>
        </p:nvSpPr>
        <p:spPr>
          <a:xfrm>
            <a:off x="10093234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/>
          <p:cNvSpPr txBox="1"/>
          <p:nvPr/>
        </p:nvSpPr>
        <p:spPr>
          <a:xfrm>
            <a:off x="7609111" y="5185953"/>
            <a:ext cx="1660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Préprocessing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10093234" y="2996231"/>
            <a:ext cx="1704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Modélisation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218" y="1780107"/>
            <a:ext cx="2328772" cy="2328772"/>
          </a:xfrm>
          <a:prstGeom prst="rect">
            <a:avLst/>
          </a:prstGeom>
        </p:spPr>
      </p:pic>
      <p:sp>
        <p:nvSpPr>
          <p:cNvPr id="30" name="ZoneTexte 29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31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xit" presetSubtype="54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9" dur="7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-0.21433 -0.53334 " pathEditMode="relative" rAng="0" ptsTypes="AA">
                                      <p:cBhvr>
                                        <p:cTn id="7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26667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3" dur="750" fill="hold"/>
                                        <p:tgtEl>
                                          <p:spTgt spid="21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2"/>
                                            </p:cond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75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7" grpId="0" animBg="1"/>
      <p:bldP spid="18" grpId="0"/>
      <p:bldP spid="19" grpId="0" animBg="1"/>
      <p:bldP spid="20" grpId="0"/>
      <p:bldP spid="21" grpId="0" animBg="1"/>
      <p:bldP spid="22" grpId="0" animBg="1"/>
      <p:bldP spid="23" grpId="0"/>
      <p:bldP spid="23" grpId="1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572260" y="927470"/>
            <a:ext cx="2364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Préprocessing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747960" y="1507671"/>
            <a:ext cx="8307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Défauts dans la base à régler durant le </a:t>
            </a:r>
            <a:r>
              <a:rPr lang="fr-FR" sz="2800" b="1" dirty="0" err="1" smtClean="0">
                <a:solidFill>
                  <a:schemeClr val="accent4">
                    <a:lumMod val="50000"/>
                  </a:schemeClr>
                </a:solidFill>
              </a:rPr>
              <a:t>préprocessing</a:t>
            </a:r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703568" y="2208711"/>
            <a:ext cx="8989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smtClean="0">
                <a:solidFill>
                  <a:schemeClr val="tx2"/>
                </a:solidFill>
              </a:rPr>
              <a:t>Très faible fréquence de la majorité des villes</a:t>
            </a:r>
            <a:endParaRPr lang="fr-FR" sz="2800" dirty="0">
              <a:solidFill>
                <a:schemeClr val="tx2"/>
              </a:solidFill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703568" y="2862757"/>
            <a:ext cx="8989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smtClean="0">
                <a:solidFill>
                  <a:schemeClr val="tx2"/>
                </a:solidFill>
              </a:rPr>
              <a:t>Impertinence de la variable Id</a:t>
            </a:r>
            <a:endParaRPr lang="fr-FR" sz="2800" dirty="0">
              <a:solidFill>
                <a:schemeClr val="tx2"/>
              </a:solidFill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703568" y="3562089"/>
            <a:ext cx="8989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smtClean="0">
                <a:solidFill>
                  <a:schemeClr val="tx2"/>
                </a:solidFill>
              </a:rPr>
              <a:t>Gérer les dates d’ouvertures en calculant l’âge</a:t>
            </a:r>
            <a:endParaRPr lang="fr-FR" sz="2800" dirty="0">
              <a:solidFill>
                <a:schemeClr val="tx2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703568" y="4264351"/>
            <a:ext cx="8989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2"/>
                </a:solidFill>
              </a:rPr>
              <a:t>V</a:t>
            </a:r>
            <a:r>
              <a:rPr lang="fr-FR" sz="2800" dirty="0" smtClean="0">
                <a:solidFill>
                  <a:schemeClr val="tx2"/>
                </a:solidFill>
              </a:rPr>
              <a:t>aleurs aberrantes et données non normalisées</a:t>
            </a:r>
            <a:endParaRPr lang="fr-FR" sz="2800" dirty="0">
              <a:solidFill>
                <a:schemeClr val="tx2"/>
              </a:solidFill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703568" y="4990699"/>
            <a:ext cx="8989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smtClean="0">
                <a:solidFill>
                  <a:schemeClr val="tx2"/>
                </a:solidFill>
              </a:rPr>
              <a:t>Existence de variables de types « Objet »</a:t>
            </a:r>
            <a:endParaRPr lang="fr-FR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5917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572260" y="927470"/>
            <a:ext cx="2364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Préprocessing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747960" y="1507671"/>
            <a:ext cx="8307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Les fonctions seront toutes regroupées dans une pipeline « preprocessing »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224" y="2518759"/>
            <a:ext cx="3584188" cy="347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484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572260" y="927470"/>
            <a:ext cx="2364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Préprocessing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747960" y="1507671"/>
            <a:ext cx="8307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err="1" smtClean="0">
                <a:solidFill>
                  <a:schemeClr val="accent4">
                    <a:lumMod val="50000"/>
                  </a:schemeClr>
                </a:solidFill>
              </a:rPr>
              <a:t>Apercçu</a:t>
            </a:r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 de la base après traitement et ajout du type MB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391" y="2395789"/>
            <a:ext cx="8087854" cy="422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33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572260" y="927470"/>
            <a:ext cx="2364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Préprocessing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747960" y="1507671"/>
            <a:ext cx="8307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Base après traitement (Représentation de quelques variables)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310" y="2518759"/>
            <a:ext cx="8059275" cy="383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48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920" y="-56785"/>
            <a:ext cx="12579919" cy="8331329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7602583" y="138081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7550971" y="891678"/>
            <a:ext cx="179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 smtClean="0">
                <a:solidFill>
                  <a:schemeClr val="bg1"/>
                </a:solidFill>
              </a:rPr>
              <a:t>Problèmatique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602583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626084" y="3080840"/>
            <a:ext cx="1693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Description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1" name="Ellipse 10"/>
          <p:cNvSpPr/>
          <p:nvPr/>
        </p:nvSpPr>
        <p:spPr>
          <a:xfrm>
            <a:off x="7602583" y="4460685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7583374" y="5239573"/>
            <a:ext cx="171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Préprocessing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10093234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10140235" y="3080840"/>
            <a:ext cx="159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Modélisation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grpSp>
        <p:nvGrpSpPr>
          <p:cNvPr id="24" name="Groupe 23"/>
          <p:cNvGrpSpPr/>
          <p:nvPr/>
        </p:nvGrpSpPr>
        <p:grpSpPr>
          <a:xfrm>
            <a:off x="1071154" y="1606730"/>
            <a:ext cx="3304902" cy="3579223"/>
            <a:chOff x="1071154" y="1606730"/>
            <a:chExt cx="3304902" cy="3579223"/>
          </a:xfrm>
        </p:grpSpPr>
        <p:sp>
          <p:nvSpPr>
            <p:cNvPr id="5" name="Ellipse 4"/>
            <p:cNvSpPr/>
            <p:nvPr/>
          </p:nvSpPr>
          <p:spPr>
            <a:xfrm>
              <a:off x="1071154" y="1606730"/>
              <a:ext cx="3304902" cy="3579223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ZoneTexte 5"/>
            <p:cNvSpPr txBox="1"/>
            <p:nvPr/>
          </p:nvSpPr>
          <p:spPr>
            <a:xfrm>
              <a:off x="1449976" y="3814354"/>
              <a:ext cx="25472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600" b="1" dirty="0" smtClean="0">
                  <a:solidFill>
                    <a:schemeClr val="bg1"/>
                  </a:solidFill>
                </a:rPr>
                <a:t>PLAN</a:t>
              </a:r>
              <a:endParaRPr lang="fr-FR" sz="3600" b="1" dirty="0">
                <a:solidFill>
                  <a:schemeClr val="bg1"/>
                </a:solidFill>
              </a:endParaRPr>
            </a:p>
          </p:txBody>
        </p:sp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9218" y="1780107"/>
              <a:ext cx="2328772" cy="2328772"/>
            </a:xfrm>
            <a:prstGeom prst="rect">
              <a:avLst/>
            </a:prstGeom>
          </p:spPr>
        </p:pic>
      </p:grpSp>
      <p:sp>
        <p:nvSpPr>
          <p:cNvPr id="21" name="ZoneTexte 20"/>
          <p:cNvSpPr txBox="1"/>
          <p:nvPr/>
        </p:nvSpPr>
        <p:spPr>
          <a:xfrm>
            <a:off x="-147918" y="636091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9024608" y="6417139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57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920" y="-56785"/>
            <a:ext cx="12579919" cy="8331329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7602583" y="138081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7573383" y="910440"/>
            <a:ext cx="1752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 smtClean="0">
                <a:solidFill>
                  <a:schemeClr val="bg1"/>
                </a:solidFill>
              </a:rPr>
              <a:t>Problèmatique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7" name="Ellipse 16"/>
          <p:cNvSpPr/>
          <p:nvPr/>
        </p:nvSpPr>
        <p:spPr>
          <a:xfrm>
            <a:off x="1071154" y="1606730"/>
            <a:ext cx="3304902" cy="3579223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1449976" y="3814354"/>
            <a:ext cx="2547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 smtClean="0">
                <a:solidFill>
                  <a:schemeClr val="bg1"/>
                </a:solidFill>
              </a:rPr>
              <a:t>PLAN</a:t>
            </a:r>
            <a:endParaRPr lang="fr-FR" sz="3600" b="1" dirty="0">
              <a:solidFill>
                <a:schemeClr val="bg1"/>
              </a:solidFill>
            </a:endParaRPr>
          </a:p>
        </p:txBody>
      </p:sp>
      <p:sp>
        <p:nvSpPr>
          <p:cNvPr id="19" name="Ellipse 18"/>
          <p:cNvSpPr/>
          <p:nvPr/>
        </p:nvSpPr>
        <p:spPr>
          <a:xfrm>
            <a:off x="7602583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7699658" y="3054093"/>
            <a:ext cx="1499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Description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21" name="Ellipse 20"/>
          <p:cNvSpPr/>
          <p:nvPr/>
        </p:nvSpPr>
        <p:spPr>
          <a:xfrm>
            <a:off x="7602583" y="4460685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Ellipse 21"/>
          <p:cNvSpPr/>
          <p:nvPr/>
        </p:nvSpPr>
        <p:spPr>
          <a:xfrm>
            <a:off x="10093234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/>
          <p:cNvSpPr txBox="1"/>
          <p:nvPr/>
        </p:nvSpPr>
        <p:spPr>
          <a:xfrm>
            <a:off x="7592397" y="5229064"/>
            <a:ext cx="171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Préprocessing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10148047" y="3054093"/>
            <a:ext cx="1639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Modélisation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218" y="1780107"/>
            <a:ext cx="2328772" cy="2328772"/>
          </a:xfrm>
          <a:prstGeom prst="rect">
            <a:avLst/>
          </a:prstGeom>
        </p:spPr>
      </p:pic>
      <p:sp>
        <p:nvSpPr>
          <p:cNvPr id="30" name="ZoneTexte 29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49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75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3" presetClass="exit" presetSubtype="54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75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96296E-6 L -0.41862 -0.1919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37" y="-9606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750" fill="hold"/>
                                        <p:tgtEl>
                                          <p:spTgt spid="22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4"/>
                                            </p:cond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7" grpId="0" animBg="1"/>
      <p:bldP spid="18" grpId="0"/>
      <p:bldP spid="19" grpId="0" animBg="1"/>
      <p:bldP spid="20" grpId="0"/>
      <p:bldP spid="21" grpId="0" animBg="1"/>
      <p:bldP spid="22" grpId="0" animBg="1"/>
      <p:bldP spid="23" grpId="0"/>
      <p:bldP spid="24" grpId="0"/>
      <p:bldP spid="24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572260" y="608866"/>
            <a:ext cx="2364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Modélisation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600329" y="1149412"/>
            <a:ext cx="8307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Les méthodes de régression utilisées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20" y="1689958"/>
            <a:ext cx="5482631" cy="463107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01997" y="3547418"/>
            <a:ext cx="940526" cy="248194"/>
          </a:xfrm>
          <a:prstGeom prst="rect">
            <a:avLst/>
          </a:prstGeom>
          <a:solidFill>
            <a:schemeClr val="accent6">
              <a:lumMod val="60000"/>
              <a:lumOff val="40000"/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361"/>
          <a:stretch/>
        </p:blipFill>
        <p:spPr>
          <a:xfrm>
            <a:off x="6095302" y="1672632"/>
            <a:ext cx="5593365" cy="4820404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9438043" y="2173304"/>
            <a:ext cx="940526" cy="248194"/>
          </a:xfrm>
          <a:prstGeom prst="rect">
            <a:avLst/>
          </a:prstGeom>
          <a:solidFill>
            <a:schemeClr val="accent6">
              <a:lumMod val="60000"/>
              <a:lumOff val="40000"/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>
            <a:off x="4101997" y="3989878"/>
            <a:ext cx="940526" cy="248194"/>
          </a:xfrm>
          <a:prstGeom prst="rect">
            <a:avLst/>
          </a:prstGeom>
          <a:solidFill>
            <a:schemeClr val="accent6">
              <a:lumMod val="60000"/>
              <a:lumOff val="40000"/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/>
          <p:cNvSpPr/>
          <p:nvPr/>
        </p:nvSpPr>
        <p:spPr>
          <a:xfrm>
            <a:off x="9438043" y="2544415"/>
            <a:ext cx="940526" cy="248194"/>
          </a:xfrm>
          <a:prstGeom prst="rect">
            <a:avLst/>
          </a:prstGeom>
          <a:solidFill>
            <a:schemeClr val="accent6">
              <a:lumMod val="60000"/>
              <a:lumOff val="40000"/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61238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920" y="-56785"/>
            <a:ext cx="12579919" cy="8331329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7602583" y="138081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7550971" y="891678"/>
            <a:ext cx="179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 smtClean="0">
                <a:solidFill>
                  <a:schemeClr val="bg1"/>
                </a:solidFill>
              </a:rPr>
              <a:t>Problèmatique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602583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626084" y="3080840"/>
            <a:ext cx="1693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Description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1" name="Ellipse 10"/>
          <p:cNvSpPr/>
          <p:nvPr/>
        </p:nvSpPr>
        <p:spPr>
          <a:xfrm>
            <a:off x="7602583" y="4460685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7583374" y="5239573"/>
            <a:ext cx="171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Préprocessing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10093234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10140235" y="3080840"/>
            <a:ext cx="159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Modélisation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grpSp>
        <p:nvGrpSpPr>
          <p:cNvPr id="24" name="Groupe 23"/>
          <p:cNvGrpSpPr/>
          <p:nvPr/>
        </p:nvGrpSpPr>
        <p:grpSpPr>
          <a:xfrm>
            <a:off x="1071154" y="1606730"/>
            <a:ext cx="3304902" cy="3579223"/>
            <a:chOff x="1071154" y="1606730"/>
            <a:chExt cx="3304902" cy="3579223"/>
          </a:xfrm>
        </p:grpSpPr>
        <p:sp>
          <p:nvSpPr>
            <p:cNvPr id="5" name="Ellipse 4"/>
            <p:cNvSpPr/>
            <p:nvPr/>
          </p:nvSpPr>
          <p:spPr>
            <a:xfrm>
              <a:off x="1071154" y="1606730"/>
              <a:ext cx="3304902" cy="3579223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ZoneTexte 5"/>
            <p:cNvSpPr txBox="1"/>
            <p:nvPr/>
          </p:nvSpPr>
          <p:spPr>
            <a:xfrm>
              <a:off x="1449976" y="3814354"/>
              <a:ext cx="25472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600" b="1" dirty="0" smtClean="0">
                  <a:solidFill>
                    <a:schemeClr val="bg1"/>
                  </a:solidFill>
                </a:rPr>
                <a:t>PLAN</a:t>
              </a:r>
              <a:endParaRPr lang="fr-FR" sz="3600" b="1" dirty="0">
                <a:solidFill>
                  <a:schemeClr val="bg1"/>
                </a:solidFill>
              </a:endParaRPr>
            </a:p>
          </p:txBody>
        </p:sp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9218" y="1780107"/>
              <a:ext cx="2328772" cy="2328772"/>
            </a:xfrm>
            <a:prstGeom prst="rect">
              <a:avLst/>
            </a:prstGeom>
          </p:spPr>
        </p:pic>
      </p:grpSp>
      <p:sp>
        <p:nvSpPr>
          <p:cNvPr id="21" name="ZoneTexte 20"/>
          <p:cNvSpPr txBox="1"/>
          <p:nvPr/>
        </p:nvSpPr>
        <p:spPr>
          <a:xfrm>
            <a:off x="-147918" y="636091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9024608" y="6417139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9638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572260" y="608866"/>
            <a:ext cx="2364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Modélisation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600329" y="1149412"/>
            <a:ext cx="8307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CROSS VALIDATION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849214" y="2190744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tx2"/>
                </a:solidFill>
              </a:rPr>
              <a:t>Utilisation du cross validation vu la taille de la base</a:t>
            </a:r>
            <a:endParaRPr lang="fr-FR" sz="2400" b="1" dirty="0">
              <a:solidFill>
                <a:schemeClr val="tx2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389166" y="3366946"/>
            <a:ext cx="38276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tx2"/>
                </a:solidFill>
              </a:rPr>
              <a:t>Les résultats de l’utilisation du cross validation avec le </a:t>
            </a:r>
            <a:r>
              <a:rPr lang="fr-FR" b="1" dirty="0" err="1" smtClean="0">
                <a:solidFill>
                  <a:schemeClr val="tx2"/>
                </a:solidFill>
              </a:rPr>
              <a:t>random</a:t>
            </a:r>
            <a:r>
              <a:rPr lang="fr-FR" b="1" dirty="0" smtClean="0">
                <a:solidFill>
                  <a:schemeClr val="tx2"/>
                </a:solidFill>
              </a:rPr>
              <a:t> </a:t>
            </a:r>
            <a:r>
              <a:rPr lang="fr-FR" b="1" dirty="0" err="1" smtClean="0">
                <a:solidFill>
                  <a:schemeClr val="tx2"/>
                </a:solidFill>
              </a:rPr>
              <a:t>forest</a:t>
            </a:r>
            <a:r>
              <a:rPr lang="fr-FR" b="1" dirty="0" smtClean="0">
                <a:solidFill>
                  <a:schemeClr val="tx2"/>
                </a:solidFill>
              </a:rPr>
              <a:t> et le </a:t>
            </a:r>
            <a:r>
              <a:rPr lang="fr-FR" b="1" dirty="0" err="1" smtClean="0">
                <a:solidFill>
                  <a:schemeClr val="tx2"/>
                </a:solidFill>
              </a:rPr>
              <a:t>decision</a:t>
            </a:r>
            <a:r>
              <a:rPr lang="fr-FR" b="1" dirty="0" smtClean="0">
                <a:solidFill>
                  <a:schemeClr val="tx2"/>
                </a:solidFill>
              </a:rPr>
              <a:t> </a:t>
            </a:r>
            <a:r>
              <a:rPr lang="fr-FR" b="1" dirty="0" err="1" smtClean="0">
                <a:solidFill>
                  <a:schemeClr val="tx2"/>
                </a:solidFill>
              </a:rPr>
              <a:t>tree</a:t>
            </a:r>
            <a:r>
              <a:rPr lang="fr-FR" b="1" dirty="0" smtClean="0">
                <a:solidFill>
                  <a:schemeClr val="tx2"/>
                </a:solidFill>
              </a:rPr>
              <a:t> nous avons obtenu les résultats suivants qui sont les moyennes des résultats après chaque étapes de la cross validation</a:t>
            </a:r>
          </a:p>
          <a:p>
            <a:r>
              <a:rPr lang="fr-FR" b="1" dirty="0" smtClean="0">
                <a:solidFill>
                  <a:schemeClr val="accent4">
                    <a:lumMod val="50000"/>
                  </a:schemeClr>
                </a:solidFill>
              </a:rPr>
              <a:t>Nous poursuivrons ainsi avec le </a:t>
            </a:r>
            <a:r>
              <a:rPr lang="fr-FR" b="1" dirty="0" err="1" smtClean="0">
                <a:solidFill>
                  <a:schemeClr val="accent4">
                    <a:lumMod val="50000"/>
                  </a:schemeClr>
                </a:solidFill>
              </a:rPr>
              <a:t>random</a:t>
            </a:r>
            <a:r>
              <a:rPr lang="fr-FR" b="1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b="1" dirty="0" err="1" smtClean="0">
                <a:solidFill>
                  <a:schemeClr val="accent4">
                    <a:lumMod val="50000"/>
                  </a:schemeClr>
                </a:solidFill>
              </a:rPr>
              <a:t>forest</a:t>
            </a:r>
            <a:endParaRPr lang="fr-FR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654" y="3334762"/>
            <a:ext cx="4009567" cy="2656494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233" y="3276660"/>
            <a:ext cx="3868754" cy="2686278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5052500" y="2842092"/>
            <a:ext cx="225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2"/>
                </a:solidFill>
              </a:rPr>
              <a:t>RANDOMFOREST</a:t>
            </a:r>
            <a:endParaRPr lang="fr-FR" b="1" dirty="0">
              <a:solidFill>
                <a:schemeClr val="tx2"/>
              </a:solidFill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9060971" y="2825011"/>
            <a:ext cx="225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2"/>
                </a:solidFill>
              </a:rPr>
              <a:t>DECISIONTREE</a:t>
            </a:r>
            <a:endParaRPr lang="fr-FR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15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572257" y="358140"/>
            <a:ext cx="2364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Modélisation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600326" y="894770"/>
            <a:ext cx="8307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RECHERCHE DES MEILLEURS PARAMETRES POUR LE RANDOM FOREST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19" y="1839458"/>
            <a:ext cx="9899247" cy="499025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-177861" y="3916496"/>
            <a:ext cx="289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2"/>
                </a:solidFill>
              </a:rPr>
              <a:t>APPLICATION</a:t>
            </a:r>
            <a:endParaRPr lang="fr-FR" b="1" dirty="0">
              <a:solidFill>
                <a:schemeClr val="tx2"/>
              </a:solidFill>
            </a:endParaRPr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465" y="2390436"/>
            <a:ext cx="8481217" cy="422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3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572257" y="358140"/>
            <a:ext cx="2364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Modélisation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600326" y="894770"/>
            <a:ext cx="8307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Ainsi nous avons choisit le Random </a:t>
            </a:r>
            <a:r>
              <a:rPr lang="fr-FR" sz="2800" b="1" dirty="0" err="1" smtClean="0">
                <a:solidFill>
                  <a:schemeClr val="accent4">
                    <a:lumMod val="50000"/>
                  </a:schemeClr>
                </a:solidFill>
              </a:rPr>
              <a:t>forest</a:t>
            </a:r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 comme modèle de prédiction des revenus.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4036680" y="1904305"/>
            <a:ext cx="289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2"/>
                </a:solidFill>
              </a:rPr>
              <a:t>PREDICTIONS</a:t>
            </a:r>
            <a:endParaRPr lang="fr-FR" b="1" dirty="0">
              <a:solidFill>
                <a:schemeClr val="tx2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205" y="2329065"/>
            <a:ext cx="1812998" cy="426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02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572257" y="358140"/>
            <a:ext cx="2364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Modélisation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600326" y="894770"/>
            <a:ext cx="8307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QUELQUES PROBLEMES RENCONTRES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175657" y="2088971"/>
            <a:ext cx="935300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tx2"/>
                </a:solidFill>
              </a:rPr>
              <a:t>PROBLEMES POUR GERER LE FORMAT DE LA VARIABLE OPEN DATE</a:t>
            </a:r>
          </a:p>
          <a:p>
            <a:endParaRPr lang="fr-FR" b="1" dirty="0" smtClean="0">
              <a:solidFill>
                <a:schemeClr val="tx2"/>
              </a:solidFill>
            </a:endParaRPr>
          </a:p>
          <a:p>
            <a:endParaRPr lang="fr-FR" b="1" dirty="0">
              <a:solidFill>
                <a:schemeClr val="tx2"/>
              </a:solidFill>
            </a:endParaRPr>
          </a:p>
          <a:p>
            <a:r>
              <a:rPr lang="fr-FR" b="1" dirty="0" smtClean="0">
                <a:solidFill>
                  <a:schemeClr val="tx2"/>
                </a:solidFill>
              </a:rPr>
              <a:t>GESTION DE LA VARIABLE CITY</a:t>
            </a:r>
          </a:p>
          <a:p>
            <a:endParaRPr lang="fr-FR" b="1" dirty="0">
              <a:solidFill>
                <a:schemeClr val="tx2"/>
              </a:solidFill>
            </a:endParaRPr>
          </a:p>
          <a:p>
            <a:endParaRPr lang="fr-FR" b="1" dirty="0" smtClean="0">
              <a:solidFill>
                <a:schemeClr val="tx2"/>
              </a:solidFill>
            </a:endParaRPr>
          </a:p>
          <a:p>
            <a:r>
              <a:rPr lang="fr-FR" b="1" dirty="0" smtClean="0">
                <a:solidFill>
                  <a:schemeClr val="tx2"/>
                </a:solidFill>
              </a:rPr>
              <a:t>CREATION DE LA PIPELINE A PARTIR DES FONCTIONS QUE NOUS AVIONS CREEES</a:t>
            </a:r>
          </a:p>
          <a:p>
            <a:endParaRPr lang="fr-FR" b="1" dirty="0">
              <a:solidFill>
                <a:schemeClr val="tx2"/>
              </a:solidFill>
            </a:endParaRPr>
          </a:p>
          <a:p>
            <a:endParaRPr lang="fr-FR" b="1" dirty="0" smtClean="0">
              <a:solidFill>
                <a:schemeClr val="tx2"/>
              </a:solidFill>
            </a:endParaRPr>
          </a:p>
          <a:p>
            <a:r>
              <a:rPr lang="fr-FR" b="1" dirty="0" smtClean="0">
                <a:solidFill>
                  <a:schemeClr val="tx2"/>
                </a:solidFill>
              </a:rPr>
              <a:t>ET LE PLUS FATIGUANT FUT DE CHERCHER UN MOYEN D’OPTIMISER LES RESULTATS A PARTIR D’UNE BASE REPRESENTANT L’EQUIVALENT DE </a:t>
            </a:r>
            <a:r>
              <a:rPr lang="fr-FR" sz="2800" b="1" dirty="0" smtClean="0">
                <a:solidFill>
                  <a:schemeClr val="tx2"/>
                </a:solidFill>
              </a:rPr>
              <a:t>0,137% </a:t>
            </a:r>
            <a:r>
              <a:rPr lang="fr-FR" b="1" dirty="0" smtClean="0">
                <a:solidFill>
                  <a:schemeClr val="tx2"/>
                </a:solidFill>
              </a:rPr>
              <a:t>DE LA BASE TEST </a:t>
            </a:r>
          </a:p>
          <a:p>
            <a:endParaRPr lang="fr-FR" b="1" dirty="0">
              <a:solidFill>
                <a:schemeClr val="tx2"/>
              </a:solidFill>
            </a:endParaRPr>
          </a:p>
          <a:p>
            <a:endParaRPr lang="fr-FR" b="1" dirty="0">
              <a:solidFill>
                <a:schemeClr val="tx2"/>
              </a:solidFill>
            </a:endParaRPr>
          </a:p>
          <a:p>
            <a:r>
              <a:rPr lang="fr-FR" b="1" dirty="0" smtClean="0">
                <a:solidFill>
                  <a:schemeClr val="tx2"/>
                </a:solidFill>
              </a:rPr>
              <a:t>IMPOSSIBILITE DE REELEMENT EVALUER NOTRE MODELE DU FAIT DE L’ABSENCE DES REELS REVENUS DANS LA BASE TEST</a:t>
            </a:r>
          </a:p>
          <a:p>
            <a:endParaRPr lang="fr-FR" b="1" dirty="0">
              <a:solidFill>
                <a:schemeClr val="tx2"/>
              </a:solidFill>
            </a:endParaRPr>
          </a:p>
          <a:p>
            <a:endParaRPr lang="fr-FR" b="1" dirty="0" smtClean="0">
              <a:solidFill>
                <a:schemeClr val="tx2"/>
              </a:solidFill>
            </a:endParaRPr>
          </a:p>
          <a:p>
            <a:endParaRPr lang="fr-FR" b="1" dirty="0">
              <a:solidFill>
                <a:schemeClr val="tx2"/>
              </a:solidFill>
            </a:endParaRPr>
          </a:p>
          <a:p>
            <a:endParaRPr lang="fr-FR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9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0191"/>
            <a:ext cx="12531537" cy="867819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601" y="206012"/>
            <a:ext cx="811639" cy="71845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58" y="206012"/>
            <a:ext cx="1451483" cy="108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25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623162" y="1314725"/>
            <a:ext cx="2557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Problématique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287383" y="2681343"/>
            <a:ext cx="115606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chemeClr val="tx2"/>
                </a:solidFill>
              </a:rPr>
              <a:t>Ce projet concerne l'entreprise </a:t>
            </a:r>
            <a:r>
              <a:rPr lang="fr-FR" sz="3600" b="1" dirty="0" smtClean="0">
                <a:solidFill>
                  <a:schemeClr val="accent4"/>
                </a:solidFill>
              </a:rPr>
              <a:t>TFI</a:t>
            </a:r>
            <a:r>
              <a:rPr lang="fr-FR" sz="2400" dirty="0" smtClean="0">
                <a:solidFill>
                  <a:schemeClr val="accent4"/>
                </a:solidFill>
              </a:rPr>
              <a:t> </a:t>
            </a:r>
            <a:r>
              <a:rPr lang="fr-FR" sz="2400" dirty="0" smtClean="0">
                <a:solidFill>
                  <a:schemeClr val="tx2"/>
                </a:solidFill>
              </a:rPr>
              <a:t>qui investit dans le développement de grands sites de restaurants.</a:t>
            </a:r>
          </a:p>
          <a:p>
            <a:r>
              <a:rPr lang="fr-FR" sz="2400" dirty="0" smtClean="0">
                <a:solidFill>
                  <a:schemeClr val="tx2"/>
                </a:solidFill>
              </a:rPr>
              <a:t>Ainsi, nous serons chargé de faire la </a:t>
            </a:r>
            <a:r>
              <a:rPr lang="fr-FR" sz="2400" b="1" dirty="0" smtClean="0">
                <a:solidFill>
                  <a:schemeClr val="accent4"/>
                </a:solidFill>
              </a:rPr>
              <a:t>prévision des revenus </a:t>
            </a:r>
            <a:r>
              <a:rPr lang="fr-FR" sz="2400" dirty="0" smtClean="0">
                <a:solidFill>
                  <a:schemeClr val="tx2"/>
                </a:solidFill>
              </a:rPr>
              <a:t>à partir des bases qui nous ont été données. Nous utiliserons ainsi une partie des connaissances du cours afin de pouvoir proposer le </a:t>
            </a:r>
            <a:r>
              <a:rPr lang="fr-FR" sz="2400" dirty="0" err="1" smtClean="0">
                <a:solidFill>
                  <a:schemeClr val="tx2"/>
                </a:solidFill>
              </a:rPr>
              <a:t>modéle</a:t>
            </a:r>
            <a:r>
              <a:rPr lang="fr-FR" sz="2400" dirty="0" smtClean="0">
                <a:solidFill>
                  <a:schemeClr val="tx2"/>
                </a:solidFill>
              </a:rPr>
              <a:t> qui propose de bons résultats.</a:t>
            </a:r>
          </a:p>
          <a:p>
            <a:endParaRPr lang="fr-FR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2796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623162" y="1482520"/>
            <a:ext cx="2557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Problématique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287383" y="2512672"/>
            <a:ext cx="115606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2"/>
                </a:solidFill>
              </a:rPr>
              <a:t>Ce projet sera séparé en </a:t>
            </a:r>
            <a:r>
              <a:rPr lang="fr-FR" sz="4000" b="1" dirty="0" smtClean="0">
                <a:solidFill>
                  <a:schemeClr val="accent4"/>
                </a:solidFill>
              </a:rPr>
              <a:t>2 </a:t>
            </a:r>
            <a:r>
              <a:rPr lang="fr-FR" sz="2400" dirty="0" smtClean="0">
                <a:solidFill>
                  <a:schemeClr val="tx2"/>
                </a:solidFill>
              </a:rPr>
              <a:t>notebook:</a:t>
            </a:r>
            <a:endParaRPr lang="fr-FR" sz="2800" dirty="0">
              <a:solidFill>
                <a:schemeClr val="tx2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287384" y="4201674"/>
            <a:ext cx="40364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 smtClean="0">
                <a:solidFill>
                  <a:schemeClr val="accent4">
                    <a:lumMod val="50000"/>
                  </a:schemeClr>
                </a:solidFill>
              </a:rPr>
              <a:t>ANALYSE DESCRIPTIVE</a:t>
            </a:r>
            <a:endParaRPr lang="fr-FR" sz="3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180913" y="4201674"/>
            <a:ext cx="40364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 smtClean="0">
                <a:solidFill>
                  <a:schemeClr val="accent4">
                    <a:lumMod val="50000"/>
                  </a:schemeClr>
                </a:solidFill>
              </a:rPr>
              <a:t>MODELISATION</a:t>
            </a:r>
            <a:endParaRPr lang="fr-FR" sz="3200" b="1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33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920" y="-56785"/>
            <a:ext cx="12579919" cy="8331329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7602583" y="138081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7550971" y="891678"/>
            <a:ext cx="179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 smtClean="0">
                <a:solidFill>
                  <a:schemeClr val="bg1"/>
                </a:solidFill>
              </a:rPr>
              <a:t>Problèmatique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7602583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626084" y="3080840"/>
            <a:ext cx="1693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Description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1" name="Ellipse 10"/>
          <p:cNvSpPr/>
          <p:nvPr/>
        </p:nvSpPr>
        <p:spPr>
          <a:xfrm>
            <a:off x="7602583" y="4460685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7583374" y="5239573"/>
            <a:ext cx="171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Préprocessing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10093234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10140235" y="3080840"/>
            <a:ext cx="159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Modélisation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grpSp>
        <p:nvGrpSpPr>
          <p:cNvPr id="24" name="Groupe 23"/>
          <p:cNvGrpSpPr/>
          <p:nvPr/>
        </p:nvGrpSpPr>
        <p:grpSpPr>
          <a:xfrm>
            <a:off x="1071154" y="1606730"/>
            <a:ext cx="3304902" cy="3579223"/>
            <a:chOff x="1071154" y="1606730"/>
            <a:chExt cx="3304902" cy="3579223"/>
          </a:xfrm>
        </p:grpSpPr>
        <p:sp>
          <p:nvSpPr>
            <p:cNvPr id="5" name="Ellipse 4"/>
            <p:cNvSpPr/>
            <p:nvPr/>
          </p:nvSpPr>
          <p:spPr>
            <a:xfrm>
              <a:off x="1071154" y="1606730"/>
              <a:ext cx="3304902" cy="3579223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ZoneTexte 5"/>
            <p:cNvSpPr txBox="1"/>
            <p:nvPr/>
          </p:nvSpPr>
          <p:spPr>
            <a:xfrm>
              <a:off x="1449976" y="3814354"/>
              <a:ext cx="25472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600" b="1" dirty="0" smtClean="0">
                  <a:solidFill>
                    <a:schemeClr val="bg1"/>
                  </a:solidFill>
                </a:rPr>
                <a:t>PLAN</a:t>
              </a:r>
              <a:endParaRPr lang="fr-FR" sz="3600" b="1" dirty="0">
                <a:solidFill>
                  <a:schemeClr val="bg1"/>
                </a:solidFill>
              </a:endParaRPr>
            </a:p>
          </p:txBody>
        </p:sp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9218" y="1780107"/>
              <a:ext cx="2328772" cy="2328772"/>
            </a:xfrm>
            <a:prstGeom prst="rect">
              <a:avLst/>
            </a:prstGeom>
          </p:spPr>
        </p:pic>
      </p:grpSp>
      <p:sp>
        <p:nvSpPr>
          <p:cNvPr id="21" name="ZoneTexte 20"/>
          <p:cNvSpPr txBox="1"/>
          <p:nvPr/>
        </p:nvSpPr>
        <p:spPr>
          <a:xfrm>
            <a:off x="-147918" y="636091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9024608" y="6417139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50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920" y="-56785"/>
            <a:ext cx="12579919" cy="8331329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7602583" y="138081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7546870" y="910440"/>
            <a:ext cx="1805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 smtClean="0">
                <a:solidFill>
                  <a:schemeClr val="bg1"/>
                </a:solidFill>
              </a:rPr>
              <a:t>Problèmatique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17" name="Ellipse 16"/>
          <p:cNvSpPr/>
          <p:nvPr/>
        </p:nvSpPr>
        <p:spPr>
          <a:xfrm>
            <a:off x="1071154" y="1606730"/>
            <a:ext cx="3304902" cy="3579223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1449976" y="3814354"/>
            <a:ext cx="2547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 smtClean="0">
                <a:solidFill>
                  <a:schemeClr val="bg1"/>
                </a:solidFill>
              </a:rPr>
              <a:t>PLAN</a:t>
            </a:r>
            <a:endParaRPr lang="fr-FR" sz="3600" b="1" dirty="0">
              <a:solidFill>
                <a:schemeClr val="bg1"/>
              </a:solidFill>
            </a:endParaRPr>
          </a:p>
        </p:txBody>
      </p:sp>
      <p:sp>
        <p:nvSpPr>
          <p:cNvPr id="19" name="Ellipse 18"/>
          <p:cNvSpPr/>
          <p:nvPr/>
        </p:nvSpPr>
        <p:spPr>
          <a:xfrm>
            <a:off x="7602583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7671802" y="3028609"/>
            <a:ext cx="1555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Description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21" name="Ellipse 20"/>
          <p:cNvSpPr/>
          <p:nvPr/>
        </p:nvSpPr>
        <p:spPr>
          <a:xfrm>
            <a:off x="7602583" y="4460685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Ellipse 21"/>
          <p:cNvSpPr/>
          <p:nvPr/>
        </p:nvSpPr>
        <p:spPr>
          <a:xfrm>
            <a:off x="10093234" y="2262972"/>
            <a:ext cx="1693816" cy="1834410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/>
          <p:cNvSpPr txBox="1"/>
          <p:nvPr/>
        </p:nvSpPr>
        <p:spPr>
          <a:xfrm>
            <a:off x="7609500" y="5268254"/>
            <a:ext cx="1686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Préprocessing</a:t>
            </a:r>
            <a:endParaRPr lang="fr-FR" sz="2000" b="1" dirty="0">
              <a:solidFill>
                <a:schemeClr val="bg1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10148047" y="3028609"/>
            <a:ext cx="1639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bg1"/>
                </a:solidFill>
              </a:rPr>
              <a:t>Modélisation</a:t>
            </a:r>
            <a:endParaRPr lang="fr-FR" sz="2000" b="1" dirty="0">
              <a:solidFill>
                <a:schemeClr val="bg1"/>
              </a:solidFill>
            </a:endParaRPr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218" y="1780107"/>
            <a:ext cx="2328772" cy="2328772"/>
          </a:xfrm>
          <a:prstGeom prst="rect">
            <a:avLst/>
          </a:prstGeom>
        </p:spPr>
      </p:pic>
      <p:sp>
        <p:nvSpPr>
          <p:cNvPr id="30" name="ZoneTexte 29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26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8" dur="75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0" dur="750" fill="hold"/>
                                        <p:tgtEl>
                                          <p:spTgt spid="19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9"/>
                                            </p:cond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1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53" presetClass="exit" presetSubtype="54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3" dur="750" fill="hold"/>
                                        <p:tgtEl>
                                          <p:spTgt spid="2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85185E-6 L -0.21432 -0.19676 " pathEditMode="relative" rAng="0" ptsTypes="AA">
                                      <p:cBhvr>
                                        <p:cTn id="7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7" grpId="0" animBg="1"/>
      <p:bldP spid="18" grpId="0"/>
      <p:bldP spid="19" grpId="0" animBg="1"/>
      <p:bldP spid="20" grpId="0"/>
      <p:bldP spid="20" grpId="1"/>
      <p:bldP spid="21" grpId="0" animBg="1"/>
      <p:bldP spid="22" grpId="0" animBg="1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898832" y="1003310"/>
            <a:ext cx="2006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Description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601565" y="3534494"/>
            <a:ext cx="44913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 smtClean="0">
                <a:solidFill>
                  <a:schemeClr val="tx2"/>
                </a:solidFill>
              </a:rPr>
              <a:t>NOUS AVONS 2</a:t>
            </a:r>
          </a:p>
          <a:p>
            <a:pPr algn="ctr"/>
            <a:r>
              <a:rPr lang="fr-FR" sz="3600" b="1" dirty="0" smtClean="0">
                <a:solidFill>
                  <a:schemeClr val="tx2"/>
                </a:solidFill>
              </a:rPr>
              <a:t>BASE DE DONNEES</a:t>
            </a:r>
            <a:endParaRPr lang="fr-FR" sz="3600" b="1" dirty="0">
              <a:solidFill>
                <a:schemeClr val="tx2"/>
              </a:solidFill>
            </a:endParaRPr>
          </a:p>
        </p:txBody>
      </p:sp>
      <p:grpSp>
        <p:nvGrpSpPr>
          <p:cNvPr id="10" name="Groupe 9"/>
          <p:cNvGrpSpPr/>
          <p:nvPr/>
        </p:nvGrpSpPr>
        <p:grpSpPr>
          <a:xfrm>
            <a:off x="5347318" y="2918012"/>
            <a:ext cx="312674" cy="2326398"/>
            <a:chOff x="5347318" y="2918012"/>
            <a:chExt cx="312674" cy="2326398"/>
          </a:xfrm>
        </p:grpSpPr>
        <p:sp>
          <p:nvSpPr>
            <p:cNvPr id="4" name="Ellipse 3"/>
            <p:cNvSpPr/>
            <p:nvPr/>
          </p:nvSpPr>
          <p:spPr>
            <a:xfrm>
              <a:off x="5347319" y="2918012"/>
              <a:ext cx="312673" cy="312673"/>
            </a:xfrm>
            <a:prstGeom prst="ellipse">
              <a:avLst/>
            </a:prstGeom>
            <a:solidFill>
              <a:srgbClr val="FEBA1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Ellipse 10"/>
            <p:cNvSpPr/>
            <p:nvPr/>
          </p:nvSpPr>
          <p:spPr>
            <a:xfrm>
              <a:off x="5347318" y="4931737"/>
              <a:ext cx="312673" cy="312673"/>
            </a:xfrm>
            <a:prstGeom prst="ellipse">
              <a:avLst/>
            </a:prstGeom>
            <a:solidFill>
              <a:srgbClr val="FEBA1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" name="ZoneTexte 4"/>
          <p:cNvSpPr txBox="1"/>
          <p:nvPr/>
        </p:nvSpPr>
        <p:spPr>
          <a:xfrm>
            <a:off x="6096000" y="2685489"/>
            <a:ext cx="54550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fr-FR" sz="3600" b="1" dirty="0" smtClean="0">
                <a:solidFill>
                  <a:schemeClr val="tx2"/>
                </a:solidFill>
              </a:rPr>
              <a:t>TRAIN (</a:t>
            </a:r>
            <a:r>
              <a:rPr lang="fr-FR" sz="2800" b="1" dirty="0" smtClean="0">
                <a:solidFill>
                  <a:schemeClr val="tx2"/>
                </a:solidFill>
              </a:rPr>
              <a:t>137 observations</a:t>
            </a:r>
            <a:r>
              <a:rPr lang="fr-FR" sz="3600" b="1" dirty="0" smtClean="0">
                <a:solidFill>
                  <a:schemeClr val="tx2"/>
                </a:solidFill>
              </a:rPr>
              <a:t>)</a:t>
            </a:r>
            <a:endParaRPr lang="fr-FR" sz="3600" b="1" dirty="0">
              <a:solidFill>
                <a:schemeClr val="tx2"/>
              </a:solidFill>
            </a:endParaRPr>
          </a:p>
          <a:p>
            <a:endParaRPr lang="fr-FR" sz="3600" dirty="0"/>
          </a:p>
        </p:txBody>
      </p:sp>
      <p:sp>
        <p:nvSpPr>
          <p:cNvPr id="13" name="ZoneTexte 12"/>
          <p:cNvSpPr txBox="1"/>
          <p:nvPr/>
        </p:nvSpPr>
        <p:spPr>
          <a:xfrm>
            <a:off x="6096000" y="4734823"/>
            <a:ext cx="5455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fr-FR" sz="3600" b="1" dirty="0" smtClean="0">
                <a:solidFill>
                  <a:schemeClr val="tx2"/>
                </a:solidFill>
              </a:rPr>
              <a:t>TEST (</a:t>
            </a:r>
            <a:r>
              <a:rPr lang="fr-FR" sz="2800" b="1" dirty="0" smtClean="0">
                <a:solidFill>
                  <a:schemeClr val="tx2"/>
                </a:solidFill>
              </a:rPr>
              <a:t>100 000 observations</a:t>
            </a:r>
            <a:r>
              <a:rPr lang="fr-FR" sz="3600" b="1" dirty="0" smtClean="0">
                <a:solidFill>
                  <a:schemeClr val="tx2"/>
                </a:solidFill>
              </a:rPr>
              <a:t>)</a:t>
            </a:r>
            <a:endParaRPr lang="fr-FR" sz="3600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7162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898832" y="1003310"/>
            <a:ext cx="2006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Description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410789" y="1867989"/>
            <a:ext cx="8804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tx2"/>
                </a:solidFill>
              </a:rPr>
              <a:t>La base train comporte 43 variables dont 4 de type Objet et le reste numériques</a:t>
            </a:r>
            <a:endParaRPr lang="fr-FR" b="1" dirty="0">
              <a:solidFill>
                <a:schemeClr val="tx2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4569062" y="2640280"/>
            <a:ext cx="2677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 smtClean="0">
                <a:solidFill>
                  <a:schemeClr val="accent4">
                    <a:lumMod val="50000"/>
                  </a:schemeClr>
                </a:solidFill>
              </a:rPr>
              <a:t>OBJET</a:t>
            </a:r>
            <a:endParaRPr lang="fr-FR" sz="3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7685665" y="2690949"/>
            <a:ext cx="2677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 smtClean="0">
                <a:solidFill>
                  <a:schemeClr val="accent4">
                    <a:lumMod val="50000"/>
                  </a:schemeClr>
                </a:solidFill>
              </a:rPr>
              <a:t>NUMERIQUE</a:t>
            </a:r>
            <a:endParaRPr lang="fr-FR" sz="3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3467364" y="3388377"/>
            <a:ext cx="488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tx2"/>
                </a:solidFill>
              </a:rPr>
              <a:t>Open Date</a:t>
            </a:r>
            <a:endParaRPr lang="fr-FR" sz="2400" b="1" dirty="0">
              <a:solidFill>
                <a:schemeClr val="tx2"/>
              </a:solidFill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3467364" y="4068900"/>
            <a:ext cx="488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tx2"/>
                </a:solidFill>
              </a:rPr>
              <a:t>City</a:t>
            </a:r>
            <a:endParaRPr lang="fr-FR" sz="2400" b="1" dirty="0">
              <a:solidFill>
                <a:schemeClr val="tx2"/>
              </a:solidFill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3406467" y="4726192"/>
            <a:ext cx="488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tx2"/>
                </a:solidFill>
              </a:rPr>
              <a:t>City Group</a:t>
            </a:r>
            <a:endParaRPr lang="fr-FR" sz="2400" b="1" dirty="0">
              <a:solidFill>
                <a:schemeClr val="tx2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3406467" y="5489310"/>
            <a:ext cx="488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tx2"/>
                </a:solidFill>
              </a:rPr>
              <a:t>Type</a:t>
            </a:r>
            <a:endParaRPr lang="fr-FR" sz="2400" b="1" dirty="0">
              <a:solidFill>
                <a:schemeClr val="tx2"/>
              </a:solidFill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6391835" y="4309046"/>
            <a:ext cx="488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tx2"/>
                </a:solidFill>
              </a:rPr>
              <a:t>P1…P37</a:t>
            </a:r>
            <a:endParaRPr lang="fr-FR" sz="2400" b="1" dirty="0">
              <a:solidFill>
                <a:schemeClr val="tx2"/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6391835" y="3491322"/>
            <a:ext cx="488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tx2"/>
                </a:solidFill>
              </a:rPr>
              <a:t>Id</a:t>
            </a:r>
            <a:endParaRPr lang="fr-FR" sz="2400" b="1" dirty="0">
              <a:solidFill>
                <a:schemeClr val="tx2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6391835" y="5120966"/>
            <a:ext cx="488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tx2"/>
                </a:solidFill>
              </a:rPr>
              <a:t>Revenue</a:t>
            </a:r>
            <a:endParaRPr lang="fr-FR" sz="2400" b="1" dirty="0">
              <a:solidFill>
                <a:schemeClr val="tx2"/>
              </a:solidFill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8" y="2748042"/>
            <a:ext cx="3686689" cy="334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87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898832" y="1003310"/>
            <a:ext cx="2006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tx2"/>
                </a:solidFill>
              </a:rPr>
              <a:t>Description</a:t>
            </a:r>
            <a:endParaRPr lang="fr-FR" sz="2800" b="1" dirty="0">
              <a:solidFill>
                <a:schemeClr val="tx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147918" y="6602506"/>
            <a:ext cx="1976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E N S A E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9024608" y="6615953"/>
            <a:ext cx="3380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chemeClr val="bg1"/>
                </a:solidFill>
              </a:rPr>
              <a:t>I S E   2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747960" y="1507671"/>
            <a:ext cx="8307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4">
                    <a:lumMod val="50000"/>
                  </a:schemeClr>
                </a:solidFill>
              </a:rPr>
              <a:t>Le logarithme permettra d’approcher le plus possible la loi normale pour la variable </a:t>
            </a:r>
            <a:r>
              <a:rPr lang="fr-FR" sz="2800" b="1" dirty="0" err="1" smtClean="0">
                <a:solidFill>
                  <a:schemeClr val="accent4">
                    <a:lumMod val="50000"/>
                  </a:schemeClr>
                </a:solidFill>
              </a:rPr>
              <a:t>target</a:t>
            </a:r>
            <a:endParaRPr lang="fr-FR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128" y="2778415"/>
            <a:ext cx="8059275" cy="269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37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623</Words>
  <Application>Microsoft Office PowerPoint</Application>
  <PresentationFormat>Grand écran</PresentationFormat>
  <Paragraphs>152</Paragraphs>
  <Slides>24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Hp</dc:creator>
  <cp:lastModifiedBy>Hp</cp:lastModifiedBy>
  <cp:revision>32</cp:revision>
  <dcterms:created xsi:type="dcterms:W3CDTF">2023-01-11T18:28:36Z</dcterms:created>
  <dcterms:modified xsi:type="dcterms:W3CDTF">2023-01-16T11:00:18Z</dcterms:modified>
</cp:coreProperties>
</file>

<file path=docProps/thumbnail.jpeg>
</file>